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2" r:id="rId8"/>
    <p:sldId id="261" r:id="rId9"/>
    <p:sldId id="268" r:id="rId10"/>
    <p:sldId id="272" r:id="rId11"/>
    <p:sldId id="295" r:id="rId12"/>
    <p:sldId id="273" r:id="rId13"/>
    <p:sldId id="278" r:id="rId14"/>
    <p:sldId id="280" r:id="rId15"/>
    <p:sldId id="281" r:id="rId16"/>
    <p:sldId id="282" r:id="rId17"/>
    <p:sldId id="283" r:id="rId18"/>
    <p:sldId id="286" r:id="rId19"/>
    <p:sldId id="287" r:id="rId20"/>
    <p:sldId id="288" r:id="rId21"/>
    <p:sldId id="289" r:id="rId22"/>
    <p:sldId id="290" r:id="rId23"/>
    <p:sldId id="292" r:id="rId24"/>
    <p:sldId id="293" r:id="rId25"/>
    <p:sldId id="294" r:id="rId26"/>
    <p:sldId id="267" r:id="rId27"/>
    <p:sldId id="269" r:id="rId28"/>
    <p:sldId id="270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3"/>
    <p:restoredTop sz="94714"/>
  </p:normalViewPr>
  <p:slideViewPr>
    <p:cSldViewPr snapToGrid="0" snapToObjects="1">
      <p:cViewPr varScale="1">
        <p:scale>
          <a:sx n="136" d="100"/>
          <a:sy n="136" d="100"/>
        </p:scale>
        <p:origin x="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910B-7A45-D547-9498-A2B79B381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29982-F0DE-6045-A10E-3AAC732F9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6AE13-A029-9A48-85B5-1CCE4C585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11539-7B7F-764A-AB16-8B67F9B6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0760E-0FC0-264D-B4FB-339C4ADC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862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7519-70D1-C844-BCAC-4F9CBE11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618BC-3BF3-FB49-858C-FAFC733F4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4114D-5226-0840-A84C-D2CA9A40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B4A27-58CA-9A49-B267-76E6AFE5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59B8-0597-4C4A-8D4E-8C40928D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889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3E341E-3DA2-D84F-8F94-0CDCE9606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EDE9C-7D4D-734A-87BB-480FBB47E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96290-6008-8E4E-B3A2-277FD3908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98883-02B1-6E46-8B7F-43B9AF77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445DF-6F53-144B-986B-5DEADB05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41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14FB-6CE0-814D-90DE-652E8E4E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FFAC8-5FA2-CF46-8FFA-88C8D3F3B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F0DC9-7884-1943-A2D1-C5A273EC6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DF311-7D32-1F42-BCC4-3265C1B2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B5697-59B3-8949-806A-E10D5CF9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82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9168-B32B-FD47-942F-C6078164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5C915-BA44-2C4D-9482-97FBB2231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F1324-14ED-B749-A394-AC88C5BC4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4DEE2-6502-3141-96C8-274CF5D45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3D441-3E5C-5644-88BD-B6EC5B8D8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81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BE37-946E-6E4E-9D90-8D2F4350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A0C2F-FC6A-3845-96BE-B5E771BEC4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071E2-F69C-B146-982C-C0BFB8F97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55A36-D1A1-554E-8DF9-C4F4051F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01B79-1AE4-054A-ADFA-048EA9B27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BB718-01A0-C54C-ADFE-02460D56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02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88C8-A770-8247-A123-5F5C01AF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BD851-BA45-EA4E-B2E7-D7ABBE340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20FE0-2D39-4B4D-B1B2-FA71B7C55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E8229-C48B-D64C-8239-CBA421E1C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8F6B2-10AF-AA46-A088-1398F1131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925BA0-B8F5-3143-B49C-0DE57BAEA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D242D-A7F5-7A49-8127-BB8B0C09E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702D1-FBC3-5D48-A355-08B1F5A7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68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1B30-90CB-584E-84BE-46A340CF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3546E-7646-BD4B-A2CF-5351B5D29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7891A-444F-E045-948C-D75FFE98A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44ED4-C92D-1944-AB2E-B097833A4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11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22C29-EE43-6945-8196-92F2ACD38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01718-D18A-C840-A571-DC06730F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69D74-C0C2-AA4E-A727-AEAF3591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11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1AC8-4D13-094C-9CDA-890FE331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B3EE-99BC-7145-9D7F-5C07E854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B8113-E86F-2343-A9E0-1C7B4CB97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7A301-7966-8547-8E35-F4BCAF0D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0259D-FFD3-5448-A55F-C2BB5355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C5ADA-9D64-444F-8638-16759C3C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24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F53E3-6730-0A47-AFED-922AB782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CFB9A-BCBC-E741-97C4-DD22FB3B2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CCDE2-9C81-F646-B3E8-CAEB69806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1997E-FC4B-C740-B000-6A24C357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1FC7A-5536-EF42-8527-6C3F0755D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56778-E457-7440-B9BF-D16E477E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92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395C09-3E75-1544-81A9-59EE2AC4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E037B-DBC7-5B40-9975-8208AE832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F27A2-7E4D-7446-A689-8D38DCD86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3FBC0-B738-6C4E-B886-C649BFA430FD}" type="datetimeFigureOut">
              <a:rPr lang="es-ES" smtClean="0"/>
              <a:t>3/7/19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34114-BEA3-2C4D-BAC9-71EC2D573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FE7E-2DD9-0E43-89CF-D0E8D86EF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A4030-ECAA-C249-B6A9-4CE862D14C6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8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teps.everis.com/git/CHATBOTSEU/templatealexa.git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linkedin.com/in/stornu2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7221" y="4399633"/>
            <a:ext cx="3877558" cy="960960"/>
          </a:xfrm>
        </p:spPr>
        <p:txBody>
          <a:bodyPr>
            <a:normAutofit/>
          </a:bodyPr>
          <a:lstStyle/>
          <a:p>
            <a:r>
              <a:rPr lang="es-ES" dirty="0"/>
              <a:t>VIP4Ever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D91330-5FDC-C440-867E-282EA0077B33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595325-4648-1A45-9F91-D3D4856D6DE4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9AB9D1-08DB-3A47-AE03-988A2F6A07C6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A54540-18EE-CC4F-8F9A-845B5ADC1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24DD21-24A9-B04D-BAE7-74F97847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F58FD9-D687-2440-8ADC-3AAF3D71EF1E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FA65C-9116-6747-AB56-6355E98590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0" y="1119406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C33447-1977-CA44-9FC3-5E35F5E22F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216" y="789665"/>
            <a:ext cx="4800600" cy="480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593131-FD8F-004B-BA81-C206AF30ACEA}"/>
              </a:ext>
            </a:extLst>
          </p:cNvPr>
          <p:cNvSpPr/>
          <p:nvPr/>
        </p:nvSpPr>
        <p:spPr>
          <a:xfrm>
            <a:off x="3129089" y="5543669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6"/>
              </a:rPr>
              <a:t>https://steps.everis.com/git/CHATBOTSEU/templatealexa.git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577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4F0785F-DBC1-4247-A532-A721A173DD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253" y="860611"/>
            <a:ext cx="2930525" cy="55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E2A01EA-BF51-C64F-BE43-3E89BF7228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611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35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ED3123E-BAE9-204E-BCF1-7CE9704F01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8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D356AF-120D-374C-95B6-6C9E71DDF8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DE14483-E76D-0A41-931A-33CD281601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86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D628EF-CB2D-4F46-8E75-E21F8F88AA5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1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B50903-B819-DE4C-9349-ED898E6D7C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05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04E95D6-EAE5-944E-B767-94E44737425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4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25AE288-8DD4-D34B-8184-B0F067EE7B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13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C9E710-F3AA-AF4E-A4FF-1168141EA33E}"/>
              </a:ext>
            </a:extLst>
          </p:cNvPr>
          <p:cNvSpPr txBox="1"/>
          <p:nvPr/>
        </p:nvSpPr>
        <p:spPr>
          <a:xfrm>
            <a:off x="406401" y="360000"/>
            <a:ext cx="115672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+mj-lt"/>
              </a:rPr>
              <a:t>¿Que es una arquitectura de programación?</a:t>
            </a:r>
          </a:p>
          <a:p>
            <a:endParaRPr lang="es-ES" sz="2800" dirty="0">
              <a:latin typeface="+mj-lt"/>
            </a:endParaRPr>
          </a:p>
          <a:p>
            <a:r>
              <a:rPr lang="es-ES" sz="2800" dirty="0">
                <a:latin typeface="+mj-lt"/>
              </a:rPr>
              <a:t>¿Que es la arquitectura VIP?</a:t>
            </a:r>
          </a:p>
          <a:p>
            <a:endParaRPr lang="es-ES" sz="2800" dirty="0">
              <a:latin typeface="+mj-lt"/>
            </a:endParaRPr>
          </a:p>
          <a:p>
            <a:r>
              <a:rPr lang="es-ES" sz="2800" dirty="0">
                <a:latin typeface="+mj-lt"/>
              </a:rPr>
              <a:t>¿Cómo se encuentra constituido?</a:t>
            </a:r>
          </a:p>
          <a:p>
            <a:endParaRPr lang="es-ES" sz="2800" dirty="0">
              <a:latin typeface="+mj-lt"/>
            </a:endParaRPr>
          </a:p>
          <a:p>
            <a:r>
              <a:rPr lang="es-ES" sz="2800" dirty="0">
                <a:latin typeface="+mj-lt"/>
              </a:rPr>
              <a:t>Buenas prácticas</a:t>
            </a:r>
          </a:p>
          <a:p>
            <a:endParaRPr lang="es-ES" sz="2800" dirty="0">
              <a:latin typeface="+mj-lt"/>
            </a:endParaRPr>
          </a:p>
          <a:p>
            <a:r>
              <a:rPr lang="es-ES" sz="2800" dirty="0">
                <a:latin typeface="+mj-lt"/>
              </a:rPr>
              <a:t>Ventajas al utilizar la arquitectura VIP</a:t>
            </a:r>
          </a:p>
          <a:p>
            <a:endParaRPr lang="es-ES" sz="2800" dirty="0">
              <a:latin typeface="+mj-lt"/>
            </a:endParaRPr>
          </a:p>
          <a:p>
            <a:r>
              <a:rPr lang="es-ES" sz="2800" dirty="0">
                <a:latin typeface="+mj-lt"/>
              </a:rPr>
              <a:t>Preguntas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369215-638A-324E-8E50-C4D0B491B5BA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FE65C3-5A39-904C-B5C7-9FD7ECFF9FD9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1D934A-D646-AC44-8DA4-14764B965A1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37ABCC-7071-D941-8E18-6DD368E89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CDA03C-AFEE-1F45-8229-F2A35FA8B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22474D-59FE-AB49-B7F7-A38395C5B7BC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58085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7BA792B-AA7B-0B4E-8EAD-0CD945ACCA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01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E92659D-E0E0-E94B-99D2-1659515630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38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B77886D-655C-804B-8449-4EFC06D4E3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1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5B40434-7BD5-D340-B977-49520176F67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43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DCB7E7-61BA-EA46-8F59-A783ADBF94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1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500611"/>
          </a:xfrm>
        </p:spPr>
        <p:txBody>
          <a:bodyPr>
            <a:normAutofit/>
          </a:bodyPr>
          <a:lstStyle/>
          <a:p>
            <a:pPr algn="ctr"/>
            <a:r>
              <a:rPr lang="es-ES" sz="2800" dirty="0"/>
              <a:t>Un Guiño A La Plantilla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0B6172F-B720-FA4C-9A8B-614B2D50A9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600" y="860400"/>
            <a:ext cx="910336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18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Buenas prácticas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44B663-5BED-8949-8DD1-22451A2B87DF}"/>
              </a:ext>
            </a:extLst>
          </p:cNvPr>
          <p:cNvSpPr txBox="1">
            <a:spLocks/>
          </p:cNvSpPr>
          <p:nvPr/>
        </p:nvSpPr>
        <p:spPr>
          <a:xfrm>
            <a:off x="121355" y="1717200"/>
            <a:ext cx="11852322" cy="45138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Debemos importar todos los componentes en la Base.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La Base también puede tener funciones.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Toda la información se debe transmitir entre capas mediante un DTO, no deberíamos utilizar JSON o Primitivos.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Debemos evitar guardar datos en </a:t>
            </a:r>
            <a:r>
              <a:rPr lang="es-ES" sz="3000" dirty="0" err="1"/>
              <a:t>Attributes</a:t>
            </a:r>
            <a:r>
              <a:rPr lang="es-ES" sz="3000" dirty="0"/>
              <a:t> DTO que no vamos a utilizar entre llamadas Alexa - AWS.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Debe haber muy poco código en el View.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Prohibidas las variables globales y siempre </a:t>
            </a:r>
            <a:r>
              <a:rPr lang="es-ES" sz="3000" dirty="0" err="1"/>
              <a:t>let</a:t>
            </a:r>
            <a:r>
              <a:rPr lang="es-ES" sz="3000" dirty="0"/>
              <a:t> sobre </a:t>
            </a:r>
            <a:r>
              <a:rPr lang="es-ES" sz="3000" dirty="0" err="1"/>
              <a:t>var</a:t>
            </a:r>
            <a:r>
              <a:rPr lang="es-ES" sz="3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 err="1"/>
              <a:t>Attributes</a:t>
            </a:r>
            <a:r>
              <a:rPr lang="es-ES" sz="3000" dirty="0"/>
              <a:t> DTO debe ser la unión de otros objetos.</a:t>
            </a:r>
          </a:p>
          <a:p>
            <a:endParaRPr lang="es-E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8F7F1-90BE-A049-9961-6ECEA649C9B2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D598D9-7E21-E24F-B18F-96A9320E98AD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088CAA-8187-7348-8EB5-B6554C3AE9E2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E1E259-E28D-4046-B358-74E52C22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B919F6-E00C-0E48-A8CE-9EB541F53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166629-A33F-9949-B3DF-DBFBFBA3CE50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343524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478" y="2877610"/>
            <a:ext cx="5357100" cy="960960"/>
          </a:xfrm>
        </p:spPr>
        <p:txBody>
          <a:bodyPr>
            <a:normAutofit/>
          </a:bodyPr>
          <a:lstStyle/>
          <a:p>
            <a:r>
              <a:rPr lang="es-ES"/>
              <a:t>¿¿PREGUNTAS??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66B8C-F05D-7248-97A5-6818EBDEC42E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143ED5-8AE2-3C43-8424-B832DD6D223A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158597-C212-BE40-974E-019408A7C633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06BCA5-E265-5246-98DB-56C395EF6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1A6590-750D-AA4C-B624-C4769EE7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6E05F8-25CD-2B41-9872-44D4BF68E1BA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76041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478" y="2877610"/>
            <a:ext cx="5357100" cy="960960"/>
          </a:xfrm>
        </p:spPr>
        <p:txBody>
          <a:bodyPr>
            <a:normAutofit/>
          </a:bodyPr>
          <a:lstStyle/>
          <a:p>
            <a:r>
              <a:rPr lang="es-ES" dirty="0"/>
              <a:t>¡¡GRACIAS!!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74611F-1638-DF49-8432-406CE472F4DA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17E7B7-5B7B-434A-9153-32A85AC8D020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B7FFA1-854C-3445-83B9-70539B405B33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9A340F-E04E-F540-A6EF-0A64CCABD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6763D9-72DD-F64F-B0A8-4282EC85A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2F52CE-C575-F84A-8EBD-55516357981D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38541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¿Que es una arquitectura de programación?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44B663-5BED-8949-8DD1-22451A2B87DF}"/>
              </a:ext>
            </a:extLst>
          </p:cNvPr>
          <p:cNvSpPr txBox="1">
            <a:spLocks/>
          </p:cNvSpPr>
          <p:nvPr/>
        </p:nvSpPr>
        <p:spPr>
          <a:xfrm>
            <a:off x="121355" y="1717200"/>
            <a:ext cx="11852322" cy="45138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3000" dirty="0"/>
          </a:p>
          <a:p>
            <a:pPr algn="ctr"/>
            <a:r>
              <a:rPr lang="es-ES" sz="3000" dirty="0"/>
              <a:t>Es un conjunto de patrones que proporcionan un marco de referencia para guiar la construcción de un software, permitiendo a los programadores, analistas y todo el conjunto de desarrolladores del software compartir una misma línea de trabajo y cubrir todos los objetivos y restricciones de la aplicación. Es considerado el nivel más alto en el diseño de un sistema.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CE07AE-647B-DE40-9633-B2DD954683E3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F36213-A9C9-634A-B73A-26BC0F493497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16D90D-0618-8540-98D7-D138EDA3F8A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756825-1C3B-7047-A0D6-2CAFCD6E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AA97FA-4DB2-F043-89DF-504BF0A48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C55ACA-DB60-9C41-9140-3100FD6DD5F4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58067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¿Que es la arquitectura VIP?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44B663-5BED-8949-8DD1-22451A2B87DF}"/>
              </a:ext>
            </a:extLst>
          </p:cNvPr>
          <p:cNvSpPr txBox="1">
            <a:spLocks/>
          </p:cNvSpPr>
          <p:nvPr/>
        </p:nvSpPr>
        <p:spPr>
          <a:xfrm>
            <a:off x="121355" y="1717200"/>
            <a:ext cx="11852322" cy="45138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3600" dirty="0"/>
          </a:p>
          <a:p>
            <a:pPr algn="ctr"/>
            <a:r>
              <a:rPr lang="es-ES" sz="3000" dirty="0"/>
              <a:t>VIP es el acrónimo de View, </a:t>
            </a:r>
            <a:r>
              <a:rPr lang="es-ES" sz="3000" dirty="0" err="1"/>
              <a:t>Interactor</a:t>
            </a:r>
            <a:r>
              <a:rPr lang="es-ES" sz="3000" dirty="0"/>
              <a:t> y </a:t>
            </a:r>
            <a:r>
              <a:rPr lang="es-ES" sz="3000" dirty="0" err="1"/>
              <a:t>Presenter</a:t>
            </a:r>
            <a:r>
              <a:rPr lang="es-ES" sz="3000" dirty="0"/>
              <a:t>. Es una arquitectura que está basada en </a:t>
            </a:r>
            <a:r>
              <a:rPr lang="es-ES" sz="3000" b="1" dirty="0"/>
              <a:t>Principios de Responsabilidad Única</a:t>
            </a:r>
            <a:r>
              <a:rPr lang="es-ES" sz="3000" dirty="0"/>
              <a:t>, que guía hacia una arquitectura más limpia, para tener una estructura mejor de proyecto de desarrollo de software.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41F5E1-AD57-194D-AD6F-724D6287BB54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79DCD0-4195-FC42-A88D-168C510171A5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567588-019C-D045-91DA-E5ABFEF6DD21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E20335-8DF1-454B-A934-3A337C4B3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ADA163-3882-7E46-8224-AC798AF5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94C624-6CD7-074A-A8B2-FE84A03A4D29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6721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¿Cómo se encuentra constituido?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B126DA-BF3A-6F46-B283-24BF7B40573C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23100A-F2FD-3D44-AF7B-55BC9E95D0DE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350090-7056-0F4D-9ADA-AA11CC36DEE4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64D69C-E0BF-E04A-9034-CA82DB29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1186D8B-A5D6-BE4A-A3A4-2DB643A42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11445D-C49F-8148-9F28-016FB2888B20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2F688C-6BD9-B841-8CE2-562B968217F7}"/>
              </a:ext>
            </a:extLst>
          </p:cNvPr>
          <p:cNvGrpSpPr/>
          <p:nvPr/>
        </p:nvGrpSpPr>
        <p:grpSpPr>
          <a:xfrm>
            <a:off x="979129" y="2308545"/>
            <a:ext cx="10136773" cy="2893698"/>
            <a:chOff x="730103" y="1938393"/>
            <a:chExt cx="10136773" cy="28936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B47260-8FAC-F244-9EF3-A010B02E26A9}"/>
                </a:ext>
              </a:extLst>
            </p:cNvPr>
            <p:cNvSpPr/>
            <p:nvPr/>
          </p:nvSpPr>
          <p:spPr>
            <a:xfrm>
              <a:off x="3685258" y="2545745"/>
              <a:ext cx="1604786" cy="688619"/>
            </a:xfrm>
            <a:prstGeom prst="rect">
              <a:avLst/>
            </a:prstGeom>
            <a:solidFill>
              <a:srgbClr val="9BA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Presenter</a:t>
              </a:r>
              <a:endParaRPr lang="es-E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CAEC04-EFF0-274D-97AB-F263D83B3F87}"/>
                </a:ext>
              </a:extLst>
            </p:cNvPr>
            <p:cNvSpPr/>
            <p:nvPr/>
          </p:nvSpPr>
          <p:spPr>
            <a:xfrm>
              <a:off x="730103" y="2545745"/>
              <a:ext cx="1604786" cy="688619"/>
            </a:xfrm>
            <a:prstGeom prst="rect">
              <a:avLst/>
            </a:prstGeom>
            <a:solidFill>
              <a:srgbClr val="9BA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View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BDCEA9-9DC9-5D4E-B274-EF9A56BAC7C8}"/>
                </a:ext>
              </a:extLst>
            </p:cNvPr>
            <p:cNvSpPr/>
            <p:nvPr/>
          </p:nvSpPr>
          <p:spPr>
            <a:xfrm>
              <a:off x="9262090" y="1938393"/>
              <a:ext cx="1604786" cy="688619"/>
            </a:xfrm>
            <a:prstGeom prst="rect">
              <a:avLst/>
            </a:prstGeom>
            <a:solidFill>
              <a:srgbClr val="9BA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Data Store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373D28-AE9E-5844-B9A9-BF2ABB7A9AB9}"/>
                </a:ext>
              </a:extLst>
            </p:cNvPr>
            <p:cNvSpPr/>
            <p:nvPr/>
          </p:nvSpPr>
          <p:spPr>
            <a:xfrm>
              <a:off x="6489811" y="2545745"/>
              <a:ext cx="1604786" cy="688619"/>
            </a:xfrm>
            <a:prstGeom prst="rect">
              <a:avLst/>
            </a:prstGeom>
            <a:solidFill>
              <a:srgbClr val="9BA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/>
                <a:t>Interactor</a:t>
              </a:r>
              <a:endParaRPr lang="es-E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B46239D-6C7B-EC43-9CF7-842184E59C2A}"/>
                </a:ext>
              </a:extLst>
            </p:cNvPr>
            <p:cNvCxnSpPr>
              <a:cxnSpLocks/>
              <a:stCxn id="14" idx="3"/>
              <a:endCxn id="8" idx="1"/>
            </p:cNvCxnSpPr>
            <p:nvPr/>
          </p:nvCxnSpPr>
          <p:spPr>
            <a:xfrm>
              <a:off x="2334889" y="2890055"/>
              <a:ext cx="1350369" cy="0"/>
            </a:xfrm>
            <a:prstGeom prst="line">
              <a:avLst/>
            </a:prstGeom>
            <a:ln w="50800">
              <a:solidFill>
                <a:srgbClr val="9BAF0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951CABA-C5F4-BB4B-AE97-F916B21DD3FC}"/>
                </a:ext>
              </a:extLst>
            </p:cNvPr>
            <p:cNvCxnSpPr>
              <a:cxnSpLocks/>
              <a:stCxn id="16" idx="1"/>
              <a:endCxn id="8" idx="3"/>
            </p:cNvCxnSpPr>
            <p:nvPr/>
          </p:nvCxnSpPr>
          <p:spPr>
            <a:xfrm flipH="1">
              <a:off x="5290044" y="2890055"/>
              <a:ext cx="1199767" cy="0"/>
            </a:xfrm>
            <a:prstGeom prst="line">
              <a:avLst/>
            </a:prstGeom>
            <a:ln w="50800">
              <a:solidFill>
                <a:srgbClr val="9BAF0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1812C5-6BA3-1E48-BC75-782F5E063A97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 flipV="1">
              <a:off x="8094597" y="2282703"/>
              <a:ext cx="1167493" cy="607352"/>
            </a:xfrm>
            <a:prstGeom prst="line">
              <a:avLst/>
            </a:prstGeom>
            <a:ln w="50800">
              <a:solidFill>
                <a:srgbClr val="9BAF0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920FAFB7-0083-844A-AC3A-A7A4C8580CF1}"/>
                </a:ext>
              </a:extLst>
            </p:cNvPr>
            <p:cNvCxnSpPr>
              <a:stCxn id="14" idx="2"/>
              <a:endCxn id="16" idx="2"/>
            </p:cNvCxnSpPr>
            <p:nvPr/>
          </p:nvCxnSpPr>
          <p:spPr>
            <a:xfrm rot="16200000" flipH="1">
              <a:off x="4412350" y="354510"/>
              <a:ext cx="12700" cy="5759708"/>
            </a:xfrm>
            <a:prstGeom prst="bentConnector3">
              <a:avLst>
                <a:gd name="adj1" fmla="val 8661181"/>
              </a:avLst>
            </a:prstGeom>
            <a:ln w="41275">
              <a:solidFill>
                <a:srgbClr val="9BAF0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790E0C-275F-A943-8FF5-5B73CD9211AA}"/>
                </a:ext>
              </a:extLst>
            </p:cNvPr>
            <p:cNvSpPr/>
            <p:nvPr/>
          </p:nvSpPr>
          <p:spPr>
            <a:xfrm>
              <a:off x="9262090" y="3313162"/>
              <a:ext cx="1604786" cy="688619"/>
            </a:xfrm>
            <a:prstGeom prst="rect">
              <a:avLst/>
            </a:prstGeom>
            <a:solidFill>
              <a:srgbClr val="9BA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API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3D540E4-8542-2244-8868-BDFC7D151A8D}"/>
                </a:ext>
              </a:extLst>
            </p:cNvPr>
            <p:cNvCxnSpPr>
              <a:cxnSpLocks/>
              <a:stCxn id="16" idx="3"/>
              <a:endCxn id="39" idx="1"/>
            </p:cNvCxnSpPr>
            <p:nvPr/>
          </p:nvCxnSpPr>
          <p:spPr>
            <a:xfrm>
              <a:off x="8094597" y="2890055"/>
              <a:ext cx="1167493" cy="767417"/>
            </a:xfrm>
            <a:prstGeom prst="line">
              <a:avLst/>
            </a:prstGeom>
            <a:ln w="50800">
              <a:solidFill>
                <a:srgbClr val="9BAF0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F3C166-87BC-8647-BF45-E54311E85A29}"/>
                </a:ext>
              </a:extLst>
            </p:cNvPr>
            <p:cNvSpPr txBox="1"/>
            <p:nvPr/>
          </p:nvSpPr>
          <p:spPr>
            <a:xfrm>
              <a:off x="2643410" y="2401713"/>
              <a:ext cx="582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DTO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02C1FE1-3E60-FB41-87CB-2EDD5F22CBD3}"/>
                </a:ext>
              </a:extLst>
            </p:cNvPr>
            <p:cNvSpPr txBox="1"/>
            <p:nvPr/>
          </p:nvSpPr>
          <p:spPr>
            <a:xfrm>
              <a:off x="5598565" y="2401713"/>
              <a:ext cx="582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DTO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988989-6424-D443-B945-864AF98649C6}"/>
                </a:ext>
              </a:extLst>
            </p:cNvPr>
            <p:cNvSpPr txBox="1"/>
            <p:nvPr/>
          </p:nvSpPr>
          <p:spPr>
            <a:xfrm>
              <a:off x="8552560" y="2686002"/>
              <a:ext cx="582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DTO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0E52E1-152B-864C-9DE1-17BCF07AD696}"/>
                </a:ext>
              </a:extLst>
            </p:cNvPr>
            <p:cNvSpPr txBox="1"/>
            <p:nvPr/>
          </p:nvSpPr>
          <p:spPr>
            <a:xfrm>
              <a:off x="4023360" y="3816428"/>
              <a:ext cx="5838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dirty="0">
                  <a:solidFill>
                    <a:srgbClr val="FF0000"/>
                  </a:solidFill>
                </a:rPr>
                <a:t>X</a:t>
              </a:r>
              <a:endParaRPr lang="es-E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20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44B663-5BED-8949-8DD1-22451A2B87DF}"/>
              </a:ext>
            </a:extLst>
          </p:cNvPr>
          <p:cNvSpPr txBox="1">
            <a:spLocks/>
          </p:cNvSpPr>
          <p:nvPr/>
        </p:nvSpPr>
        <p:spPr>
          <a:xfrm>
            <a:off x="121355" y="1717200"/>
            <a:ext cx="11852322" cy="45138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3600" dirty="0"/>
          </a:p>
          <a:p>
            <a:pPr algn="ctr"/>
            <a:r>
              <a:rPr lang="es-ES" sz="3000" dirty="0"/>
              <a:t>la responsabilidad de la vista es de enviar las acciones del usuario al </a:t>
            </a:r>
            <a:r>
              <a:rPr lang="es-ES" sz="3000" dirty="0" err="1"/>
              <a:t>Presenter</a:t>
            </a:r>
            <a:r>
              <a:rPr lang="es-ES" sz="3000" dirty="0"/>
              <a:t> y enseñar lo que le dice el </a:t>
            </a:r>
            <a:r>
              <a:rPr lang="es-ES" sz="3000" dirty="0" err="1"/>
              <a:t>Presenter</a:t>
            </a:r>
            <a:r>
              <a:rPr lang="es-ES" sz="30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D1549-06F4-9745-A502-D0F014D4815A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81E2F3-3C08-904A-99BA-5B82D6413E84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2FC108-3D88-DD48-9283-9B2203C3F81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E591DC-D49D-A14C-B274-FB9B3BE3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EF369B-F133-9841-ADA1-AB7CA4FAA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71DAF1-282B-2C40-AFF7-2FEA4547B6F7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8534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 err="1"/>
              <a:t>Presenter</a:t>
            </a:r>
            <a:endParaRPr lang="es-E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44B663-5BED-8949-8DD1-22451A2B87DF}"/>
              </a:ext>
            </a:extLst>
          </p:cNvPr>
          <p:cNvSpPr txBox="1">
            <a:spLocks/>
          </p:cNvSpPr>
          <p:nvPr/>
        </p:nvSpPr>
        <p:spPr>
          <a:xfrm>
            <a:off x="121355" y="1717200"/>
            <a:ext cx="11852322" cy="45138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3000" dirty="0"/>
          </a:p>
          <a:p>
            <a:pPr algn="ctr"/>
            <a:r>
              <a:rPr lang="es-ES" sz="3000" dirty="0"/>
              <a:t>Es la columna vertebral de la aplicación, ya que contiene la lógica de negocio descrita por los use cases de la aplicación. Su responsabilidad es de coger los datos desde el </a:t>
            </a:r>
            <a:r>
              <a:rPr lang="es-ES" sz="3000" dirty="0" err="1"/>
              <a:t>Interactor</a:t>
            </a:r>
            <a:r>
              <a:rPr lang="es-ES" sz="3000" dirty="0"/>
              <a:t> y crear un ejemplo de modelo vista y llevarlo hacia el View para mostrarlo.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3EFA0-0B5F-9F47-BC1F-AAA69D305370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7BDA70-A843-4048-8789-99ED32D2CFE6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99A5D8-D0AF-5F4C-BEC9-516F989D2350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724900-AEB0-8B46-BB26-9DA23066C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B0934D-524E-A848-B711-6D1A6B69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740D6C-BC33-F24F-B477-95F58F6273DF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64302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 err="1"/>
              <a:t>Interactor</a:t>
            </a:r>
            <a:endParaRPr lang="es-E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44B663-5BED-8949-8DD1-22451A2B87DF}"/>
              </a:ext>
            </a:extLst>
          </p:cNvPr>
          <p:cNvSpPr txBox="1">
            <a:spLocks/>
          </p:cNvSpPr>
          <p:nvPr/>
        </p:nvSpPr>
        <p:spPr>
          <a:xfrm>
            <a:off x="121355" y="1717200"/>
            <a:ext cx="11852322" cy="45138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3600" dirty="0"/>
          </a:p>
          <a:p>
            <a:pPr algn="ctr"/>
            <a:r>
              <a:rPr lang="es-ES" sz="3000" dirty="0"/>
              <a:t>El </a:t>
            </a:r>
            <a:r>
              <a:rPr lang="es-ES" sz="3000" dirty="0" err="1"/>
              <a:t>Interactor</a:t>
            </a:r>
            <a:r>
              <a:rPr lang="es-ES" sz="3000" dirty="0"/>
              <a:t> es responsable de extraer los datos, y su implementación es totalmente independiente de la interface del usuario.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AF750-E732-B644-844E-DBB01E4CB65E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73E064-755B-8B4B-926B-B5E7C353BDF8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B49EED-CA66-924D-B388-895B9A2B54E4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E3B414-BB13-9D4F-82C5-879F10632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1A685C-122E-B84D-A590-52C1A334B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20092D-D8B6-4440-BCA3-0072B0FDF4EA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4364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C4FC-E0F5-6046-BD54-60A72D7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5" y="360000"/>
            <a:ext cx="11852322" cy="1325563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Ventajas al utilizar la arquitectura VIP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44B663-5BED-8949-8DD1-22451A2B87DF}"/>
              </a:ext>
            </a:extLst>
          </p:cNvPr>
          <p:cNvSpPr txBox="1">
            <a:spLocks/>
          </p:cNvSpPr>
          <p:nvPr/>
        </p:nvSpPr>
        <p:spPr>
          <a:xfrm>
            <a:off x="121355" y="1717200"/>
            <a:ext cx="11852322" cy="45138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Simplifica los proyectos complejos, lo hace escalable y acelera el desarrollo.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Desacopla el código para volverlo a re-utilizarlo y testearlo.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Divide los componentes de la aplicación en función de su rol.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Marca la responsabilidades de cada pieza claramente.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Facilidad para añadir nuevas características.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Hace el código de fuente más claro, compacto y reusable.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Reduce el número de conflictos dentro del equipo de desarrollo y permite que éste trabaje a la vez.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000" dirty="0"/>
              <a:t>Hace que el </a:t>
            </a:r>
            <a:r>
              <a:rPr lang="es-ES" sz="3000" dirty="0" err="1"/>
              <a:t>codebase</a:t>
            </a:r>
            <a:r>
              <a:rPr lang="es-ES" sz="3000" dirty="0"/>
              <a:t> parezca similar. Por tanto hace leer el código de otras personas mas rápido.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FCD592-0AE7-5A47-B0D2-12E085D92B8D}"/>
              </a:ext>
            </a:extLst>
          </p:cNvPr>
          <p:cNvSpPr/>
          <p:nvPr/>
        </p:nvSpPr>
        <p:spPr>
          <a:xfrm>
            <a:off x="0" y="0"/>
            <a:ext cx="12193200" cy="162000"/>
          </a:xfrm>
          <a:prstGeom prst="rect">
            <a:avLst/>
          </a:prstGeom>
          <a:solidFill>
            <a:srgbClr val="9BAF0D"/>
          </a:solidFill>
          <a:ln>
            <a:solidFill>
              <a:srgbClr val="9BAF0D"/>
            </a:solidFill>
          </a:ln>
          <a:effectLst>
            <a:outerShdw blurRad="508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15CEFB-1FCA-564C-BA1C-7C2CF7A49E3C}"/>
              </a:ext>
            </a:extLst>
          </p:cNvPr>
          <p:cNvGrpSpPr/>
          <p:nvPr/>
        </p:nvGrpSpPr>
        <p:grpSpPr>
          <a:xfrm>
            <a:off x="0" y="6318000"/>
            <a:ext cx="12192000" cy="540000"/>
            <a:chOff x="0" y="6318000"/>
            <a:chExt cx="12192000" cy="54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189AD9-3C24-794C-BD7D-A4D9962F6D57}"/>
                </a:ext>
              </a:extLst>
            </p:cNvPr>
            <p:cNvSpPr txBox="1"/>
            <p:nvPr/>
          </p:nvSpPr>
          <p:spPr>
            <a:xfrm>
              <a:off x="459499" y="6318000"/>
              <a:ext cx="2642968" cy="45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Marco Antonio Uzcátegui Pescozo</a:t>
              </a:r>
            </a:p>
            <a:p>
              <a:r>
                <a:rPr lang="es-ES" sz="1200" dirty="0">
                  <a:hlinkClick r:id="rId2"/>
                </a:rPr>
                <a:t>https://www.linkedin.com/in/stornu2/</a:t>
              </a:r>
              <a:endParaRPr lang="es-ES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96E647-69F2-E84C-BED0-F01E3347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63" y="6318000"/>
              <a:ext cx="450000" cy="45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D670E3-02AA-F444-85FD-DBC0F02F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4576" y="6318000"/>
              <a:ext cx="922882" cy="45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C3DA1F-64C3-7948-A1E7-D8A0572C11A1}"/>
                </a:ext>
              </a:extLst>
            </p:cNvPr>
            <p:cNvSpPr/>
            <p:nvPr/>
          </p:nvSpPr>
          <p:spPr>
            <a:xfrm>
              <a:off x="0" y="6804000"/>
              <a:ext cx="12192000" cy="54000"/>
            </a:xfrm>
            <a:prstGeom prst="rect">
              <a:avLst/>
            </a:prstGeom>
            <a:solidFill>
              <a:srgbClr val="9BAF0D"/>
            </a:solidFill>
            <a:ln>
              <a:solidFill>
                <a:srgbClr val="9BAF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4904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956</Words>
  <Application>Microsoft Macintosh PowerPoint</Application>
  <PresentationFormat>Widescreen</PresentationFormat>
  <Paragraphs>128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VIP4Ever</vt:lpstr>
      <vt:lpstr>PowerPoint Presentation</vt:lpstr>
      <vt:lpstr>¿Que es una arquitectura de programación?</vt:lpstr>
      <vt:lpstr>¿Que es la arquitectura VIP?</vt:lpstr>
      <vt:lpstr>¿Cómo se encuentra constituido?</vt:lpstr>
      <vt:lpstr>View</vt:lpstr>
      <vt:lpstr>Presenter</vt:lpstr>
      <vt:lpstr>Interactor</vt:lpstr>
      <vt:lpstr>Ventajas al utilizar la arquitectura VIP</vt:lpstr>
      <vt:lpstr>PowerPoint Presentation</vt:lpstr>
      <vt:lpstr>Un Guiño A La Plantilla</vt:lpstr>
      <vt:lpstr>Un Guiño A La Plantilla</vt:lpstr>
      <vt:lpstr>Un Guiño A La Plantilla</vt:lpstr>
      <vt:lpstr>Un Guiño A La Plantilla</vt:lpstr>
      <vt:lpstr>Un Guiño A La Plantilla</vt:lpstr>
      <vt:lpstr>Un Guiño A La Plantilla</vt:lpstr>
      <vt:lpstr>Un Guiño A La Plantilla</vt:lpstr>
      <vt:lpstr>Un Guiño A La Plantilla</vt:lpstr>
      <vt:lpstr>Un Guiño A La Plantilla</vt:lpstr>
      <vt:lpstr>Un Guiño A La Plantilla</vt:lpstr>
      <vt:lpstr>Un Guiño A La Plantilla</vt:lpstr>
      <vt:lpstr>Un Guiño A La Plantilla</vt:lpstr>
      <vt:lpstr>Un Guiño A La Plantilla</vt:lpstr>
      <vt:lpstr>Un Guiño A La Plantilla</vt:lpstr>
      <vt:lpstr>Un Guiño A La Plantilla</vt:lpstr>
      <vt:lpstr>Buenas prácticas</vt:lpstr>
      <vt:lpstr>¿¿PREGUNTAS??</vt:lpstr>
      <vt:lpstr>¡¡GRACIAS!!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Uzcategui Pescozo</dc:creator>
  <cp:lastModifiedBy>Marco Antonio Uzcategui Pescozo</cp:lastModifiedBy>
  <cp:revision>48</cp:revision>
  <dcterms:created xsi:type="dcterms:W3CDTF">2018-02-13T15:45:24Z</dcterms:created>
  <dcterms:modified xsi:type="dcterms:W3CDTF">2019-07-03T07:40:20Z</dcterms:modified>
</cp:coreProperties>
</file>